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67" r:id="rId2"/>
    <p:sldId id="257" r:id="rId3"/>
    <p:sldId id="260" r:id="rId4"/>
    <p:sldId id="268" r:id="rId5"/>
    <p:sldId id="262" r:id="rId6"/>
    <p:sldId id="269" r:id="rId7"/>
    <p:sldId id="270" r:id="rId8"/>
    <p:sldId id="272" r:id="rId9"/>
    <p:sldId id="273" r:id="rId10"/>
    <p:sldId id="275" r:id="rId11"/>
    <p:sldId id="27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9435A-FDA0-4EC6-A1F8-859BA8982157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4600-44C8-47AE-9F94-369B056C67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298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9435A-FDA0-4EC6-A1F8-859BA8982157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4600-44C8-47AE-9F94-369B056C67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457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9435A-FDA0-4EC6-A1F8-859BA8982157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4600-44C8-47AE-9F94-369B056C67C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0298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9435A-FDA0-4EC6-A1F8-859BA8982157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4600-44C8-47AE-9F94-369B056C67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79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9435A-FDA0-4EC6-A1F8-859BA8982157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4600-44C8-47AE-9F94-369B056C67C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9162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9435A-FDA0-4EC6-A1F8-859BA8982157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4600-44C8-47AE-9F94-369B056C67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962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9435A-FDA0-4EC6-A1F8-859BA8982157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4600-44C8-47AE-9F94-369B056C67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384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9435A-FDA0-4EC6-A1F8-859BA8982157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4600-44C8-47AE-9F94-369B056C67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412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9435A-FDA0-4EC6-A1F8-859BA8982157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4600-44C8-47AE-9F94-369B056C67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055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9435A-FDA0-4EC6-A1F8-859BA8982157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4600-44C8-47AE-9F94-369B056C67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885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9435A-FDA0-4EC6-A1F8-859BA8982157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4600-44C8-47AE-9F94-369B056C67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191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9435A-FDA0-4EC6-A1F8-859BA8982157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4600-44C8-47AE-9F94-369B056C67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305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9435A-FDA0-4EC6-A1F8-859BA8982157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4600-44C8-47AE-9F94-369B056C67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979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9435A-FDA0-4EC6-A1F8-859BA8982157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4600-44C8-47AE-9F94-369B056C67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005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9435A-FDA0-4EC6-A1F8-859BA8982157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4600-44C8-47AE-9F94-369B056C67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983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9435A-FDA0-4EC6-A1F8-859BA8982157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4600-44C8-47AE-9F94-369B056C67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53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435A-FDA0-4EC6-A1F8-859BA8982157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1D4600-44C8-47AE-9F94-369B056C67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04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D2D733-DEEB-4075-9E72-3B21BFB36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03780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Внеклассное мероприятие по профилактике употребления «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Снюса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(10 - 11 класс)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«Остановись, подумай, выбери!»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Картинки по запросу снюс опасен">
            <a:extLst>
              <a:ext uri="{FF2B5EF4-FFF2-40B4-BE49-F238E27FC236}">
                <a16:creationId xmlns:a16="http://schemas.microsoft.com/office/drawing/2014/main" id="{2D1E35CA-5E8D-43EB-BEEB-92720DB03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662" y="2908664"/>
            <a:ext cx="6554926" cy="369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16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6952D5-2403-4AB1-95AF-E91FE224354B}"/>
              </a:ext>
            </a:extLst>
          </p:cNvPr>
          <p:cNvSpPr txBox="1"/>
          <p:nvPr/>
        </p:nvSpPr>
        <p:spPr>
          <a:xfrm>
            <a:off x="1523999" y="414438"/>
            <a:ext cx="7889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Притча «Все в твоих руках»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798ABD-4F70-4EF3-9A95-769244B01218}"/>
              </a:ext>
            </a:extLst>
          </p:cNvPr>
          <p:cNvSpPr txBox="1"/>
          <p:nvPr/>
        </p:nvSpPr>
        <p:spPr>
          <a:xfrm>
            <a:off x="339634" y="1201783"/>
            <a:ext cx="950105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Давным-давно в старинном городе жил Мастер, окружённый учениками. Самый способный из них однажды задумался: «А есть ли вопрос, на который наш Мастер не смог бы дать ответа?».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Он пошёл на цветущий луг, поймал самую красивую бабочку и спрятал её между ладонями. Бабочка цеплялась лапками за его руки, и ученику было щекотно.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Улыбаясь, он подошёл к Мастеру и спросил: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Скажите, какая бабочка у меня в руках: живая или мёртвая? Он крепко держал бабочку в сомкнутых ладонях и был готов в любое мгновение сжать их ради своей истины.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Не глядя на руки ученика, Мастер ответил: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Всё в твоих руках.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Картинки по запросу бабочка в руке">
            <a:extLst>
              <a:ext uri="{FF2B5EF4-FFF2-40B4-BE49-F238E27FC236}">
                <a16:creationId xmlns:a16="http://schemas.microsoft.com/office/drawing/2014/main" id="{5A90C5E3-37A5-48D4-B01B-2F72BBD27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300" y="4257966"/>
            <a:ext cx="3289708" cy="258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002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3D95DF7-AB2A-4BE3-A440-209EDCFDAF8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33600" y="1846263"/>
            <a:ext cx="10058400" cy="4022725"/>
          </a:xfrm>
        </p:spPr>
        <p:txBody>
          <a:bodyPr>
            <a:normAutofit/>
          </a:bodyPr>
          <a:lstStyle/>
          <a:p>
            <a:pPr algn="ctr"/>
            <a:r>
              <a:rPr lang="ru-RU" sz="72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</p:txBody>
      </p:sp>
      <p:pic>
        <p:nvPicPr>
          <p:cNvPr id="8198" name="Picture 6" descr="Похожее изображение">
            <a:extLst>
              <a:ext uri="{FF2B5EF4-FFF2-40B4-BE49-F238E27FC236}">
                <a16:creationId xmlns:a16="http://schemas.microsoft.com/office/drawing/2014/main" id="{1723444A-FDD0-40B6-A968-BAF5F64076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15"/>
          <a:stretch/>
        </p:blipFill>
        <p:spPr bwMode="auto">
          <a:xfrm>
            <a:off x="470263" y="989012"/>
            <a:ext cx="8961120" cy="427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40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082C8F-6678-4517-877C-3527A5B82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1416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СНЮС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9E61361E-FB69-4647-81CA-E78043A8AE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8534" y="3150019"/>
            <a:ext cx="3057117" cy="229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Шведский снюс">
            <a:extLst>
              <a:ext uri="{FF2B5EF4-FFF2-40B4-BE49-F238E27FC236}">
                <a16:creationId xmlns:a16="http://schemas.microsoft.com/office/drawing/2014/main" id="{B5A109D2-9775-4EE7-BF82-DD1812DEE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85" y="3150019"/>
            <a:ext cx="4237216" cy="238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Снюсы в свободном доступе: в чём опасность, отличие от насвая и почему их продают детям Насвай, Длиннопост, Снюс">
            <a:extLst>
              <a:ext uri="{FF2B5EF4-FFF2-40B4-BE49-F238E27FC236}">
                <a16:creationId xmlns:a16="http://schemas.microsoft.com/office/drawing/2014/main" id="{9B6625ED-856A-4EF1-9C0D-E66BB8B654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2817223" cy="281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C72733-D580-4584-B1E5-879CD0E3F68E}"/>
              </a:ext>
            </a:extLst>
          </p:cNvPr>
          <p:cNvSpPr txBox="1"/>
          <p:nvPr/>
        </p:nvSpPr>
        <p:spPr>
          <a:xfrm>
            <a:off x="560422" y="1554911"/>
            <a:ext cx="8830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Снюс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жевательный табак, бездымный продукт. Его выпускают в расфасованных целлюлозных пакетиках. В зависимости от размера такого пакетика варьируется и содержание никотина: большее количество табака содержит больше никотина.</a:t>
            </a:r>
          </a:p>
        </p:txBody>
      </p:sp>
    </p:spTree>
    <p:extLst>
      <p:ext uri="{BB962C8B-B14F-4D97-AF65-F5344CB8AC3E}">
        <p14:creationId xmlns:p14="http://schemas.microsoft.com/office/powerpoint/2010/main" val="2163173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79CD566-5988-4E99-88DE-D8BF3CB78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1062446"/>
            <a:ext cx="8828313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Снюс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очень опасен, он токсичнее обычного табака в 7-10 раз и быстро вызывает никотиновую зависимость.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Психическая и физическая зависимость от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снюса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гораздо сильнее зависимости от обычных сигарет. Если в сигарете содержится 1,5 мг никотина, то от употребления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снюса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его можно получить до 25 мг за раз!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Известны случаи, когда зависимость возникала сразу же – после первого употребления. 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snussorter">
            <a:extLst>
              <a:ext uri="{FF2B5EF4-FFF2-40B4-BE49-F238E27FC236}">
                <a16:creationId xmlns:a16="http://schemas.microsoft.com/office/drawing/2014/main" id="{A5B67A7E-8829-4ADE-A508-7D55D19B8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047" y="3773260"/>
            <a:ext cx="5715000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605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548C89-1866-4006-B580-B423AC288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8038011" cy="118514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Заболевания, которые могут возникнуть при употреблении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снюса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58D296-A3E5-4DCE-8C11-7186C42C7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365" y="1384663"/>
            <a:ext cx="8201297" cy="4406537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болезни носоглотки;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рак желудка, простаты, кишечника, поджелудочной железы;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язвенные поражения слизистой оболочки полости рта;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потеря чувствительности вкусовых рецепторов;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аппетита;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сердечные патологии;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гипертония;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заболевание зубов и десен;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атрофия мышц;         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замедление и остановка роста. </a:t>
            </a:r>
          </a:p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Возникают и психические нарушения: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депрессия, апатия, нарушение сна, ухудшение концентрации внимания и памяти, нарушение умственных способностей, повышенная раздражительность и агрессивность, ослабление иммунитета (повышение восприимчивости к инфекционным заболеваниям).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784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A402DF6-0C4E-496B-9675-0CC8505CAB3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30926" y="3857625"/>
            <a:ext cx="9283337" cy="22129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Население ЕС (за исключением Швеции) не может свободно покупать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снюс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как его продажа запрещена европейскими законами. Эти законы были приняты в 1993 году после рассмотрения публикации экспертов ВОЗ от 1985 года о потенциальном вреде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снюса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здоровья.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Швеция специально оговаривала легализацию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снюса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стране, как условие пребывания в ЕС, её представители также неоднократно выступали с предложениями об отмене закона, но они не были услышаны.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Между тем, другие варианты бездымного табака могут свободно продаваться в ЕС, несмотря на то, что они признаны куда более вредными для здоровья.</a:t>
            </a:r>
          </a:p>
        </p:txBody>
      </p:sp>
      <p:pic>
        <p:nvPicPr>
          <p:cNvPr id="11266" name="Picture 2" descr="Картинки по запросу флаг ес">
            <a:extLst>
              <a:ext uri="{FF2B5EF4-FFF2-40B4-BE49-F238E27FC236}">
                <a16:creationId xmlns:a16="http://schemas.microsoft.com/office/drawing/2014/main" id="{99890B87-E1E6-4DF1-BA2E-081DA90BE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387" y="205740"/>
            <a:ext cx="3509146" cy="345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306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6D7E4C-84BD-4026-A60B-FF9FC9344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Законодательное регулирование распространения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снюса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России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7E51AC9-8CF4-4516-B251-22E47589F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33870"/>
            <a:ext cx="8596668" cy="886686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22 декабря 2019 года Госдума приняла закон, который устанавливает запрет на оптовую и розничную торговлю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снюсом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Картинки по запросу 22 декабря 2019 снюс">
            <a:extLst>
              <a:ext uri="{FF2B5EF4-FFF2-40B4-BE49-F238E27FC236}">
                <a16:creationId xmlns:a16="http://schemas.microsoft.com/office/drawing/2014/main" id="{3A301115-1E9A-44F5-90AB-0516AFB79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905" y="2620556"/>
            <a:ext cx="4219575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371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23250F-0165-4773-AE0F-1B2F66FBC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294" y="233163"/>
            <a:ext cx="8596668" cy="58347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«Закончим предложение»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AA5A59-AF04-4CD0-851B-B6041E33A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294" y="816636"/>
            <a:ext cx="8596668" cy="6041363"/>
          </a:xfrm>
        </p:spPr>
        <p:txBody>
          <a:bodyPr>
            <a:no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Подростки приобретают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снюс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потому что…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Снюс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жевательные конфеты с содержанием никотина  - это…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избежать употребления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снюса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надо…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Употребление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снюса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дает возможность…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мне предложат приобрести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снюс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 отвечу…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Удержаться от употребления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снюса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можно, если…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Свобода от такой привычки - это…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Жизнь без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снюса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это…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возникают мысли об употреблении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снюса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то…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я отведаю вкус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снюса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то…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думаю подростков волнует проблема употребления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снюса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потому что…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Подростки, которые употребляют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снюс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знают о его вреде, но продолжают употреблять, потому что…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Последствиями употребления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снюса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являются…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смогу сказать «нет», если мне будут предлагать попробовать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снюс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потому что…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буду вести здоровый образ жизни, потому что…</a:t>
            </a:r>
          </a:p>
        </p:txBody>
      </p:sp>
    </p:spTree>
    <p:extLst>
      <p:ext uri="{BB962C8B-B14F-4D97-AF65-F5344CB8AC3E}">
        <p14:creationId xmlns:p14="http://schemas.microsoft.com/office/powerpoint/2010/main" val="2605009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C28D63-E8EC-4F8D-BE39-914A39F54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8347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Мои права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6878E6-61BD-4454-A2A2-E628EA765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33275"/>
            <a:ext cx="8596668" cy="3880773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Каждый человек имеет право жить и наслаждаться окружающей действительностью, ведя здоровый образ жизни.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Каждый подросток имеет право на защиту от всех форм рекламы продукции, в которой содержится никотин.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Каждый имеет право на всевозможные виды поддержки, которые позволят ему устоять перед искушением пристраститься к употреблению никотиновой продукции, какое бы название она не носила.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Каждый гражданин имеет право на информацию, о возможных негативных последствиях для здоровья при употреблении продукции, содержащей никотин.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Подростки имеют право на поддержку и помощь при отказе от никотиновой зависимости (употребления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снюса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жевательных конфет).</a:t>
            </a:r>
          </a:p>
        </p:txBody>
      </p:sp>
    </p:spTree>
    <p:extLst>
      <p:ext uri="{BB962C8B-B14F-4D97-AF65-F5344CB8AC3E}">
        <p14:creationId xmlns:p14="http://schemas.microsoft.com/office/powerpoint/2010/main" val="2241466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244E5C6-8B3D-4A00-AE88-562616803A7D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97731706"/>
              </p:ext>
            </p:extLst>
          </p:nvPr>
        </p:nvGraphicFramePr>
        <p:xfrm>
          <a:off x="426720" y="814208"/>
          <a:ext cx="8847910" cy="531822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90354">
                  <a:extLst>
                    <a:ext uri="{9D8B030D-6E8A-4147-A177-3AD203B41FA5}">
                      <a16:colId xmlns:a16="http://schemas.microsoft.com/office/drawing/2014/main" val="2798746779"/>
                    </a:ext>
                  </a:extLst>
                </a:gridCol>
                <a:gridCol w="2140476">
                  <a:extLst>
                    <a:ext uri="{9D8B030D-6E8A-4147-A177-3AD203B41FA5}">
                      <a16:colId xmlns:a16="http://schemas.microsoft.com/office/drawing/2014/main" val="3066012942"/>
                    </a:ext>
                  </a:extLst>
                </a:gridCol>
                <a:gridCol w="2208540">
                  <a:extLst>
                    <a:ext uri="{9D8B030D-6E8A-4147-A177-3AD203B41FA5}">
                      <a16:colId xmlns:a16="http://schemas.microsoft.com/office/drawing/2014/main" val="1616763315"/>
                    </a:ext>
                  </a:extLst>
                </a:gridCol>
                <a:gridCol w="2208540">
                  <a:extLst>
                    <a:ext uri="{9D8B030D-6E8A-4147-A177-3AD203B41FA5}">
                      <a16:colId xmlns:a16="http://schemas.microsoft.com/office/drawing/2014/main" val="1870246247"/>
                    </a:ext>
                  </a:extLst>
                </a:gridCol>
              </a:tblGrid>
              <a:tr h="13840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быть привлекательным для другого пола, любовь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23" marR="621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закончить успешно школу, получить знания</a:t>
                      </a:r>
                    </a:p>
                  </a:txBody>
                  <a:tcPr marL="62123" marR="62123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дети, своя собственная будущая семья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23" marR="62123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убеждения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23" marR="62123" marT="0" marB="0"/>
                </a:tc>
                <a:extLst>
                  <a:ext uri="{0D108BD9-81ED-4DB2-BD59-A6C34878D82A}">
                    <a16:rowId xmlns:a16="http://schemas.microsoft.com/office/drawing/2014/main" val="770940462"/>
                  </a:ext>
                </a:extLst>
              </a:tr>
              <a:tr h="13840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деньги, личное имущество, финансовые накопления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23" marR="621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статус, уважение, признание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23" marR="62123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семейные традиции, жизнь с родителями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23" marR="62123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свобода – жить так, как хочу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23" marR="62123" marT="0" marB="0"/>
                </a:tc>
                <a:extLst>
                  <a:ext uri="{0D108BD9-81ED-4DB2-BD59-A6C34878D82A}">
                    <a16:rowId xmlns:a16="http://schemas.microsoft.com/office/drawing/2014/main" val="117398570"/>
                  </a:ext>
                </a:extLst>
              </a:tr>
              <a:tr h="13527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добиться личных успехов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23" marR="621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полноценная интересная жизнь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23" marR="62123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совершить что-то хорошее для всех, помочь людям с проблемами</a:t>
                      </a:r>
                    </a:p>
                  </a:txBody>
                  <a:tcPr marL="62123" marR="62123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прекрасный дом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23" marR="62123" marT="0" marB="0"/>
                </a:tc>
                <a:extLst>
                  <a:ext uri="{0D108BD9-81ED-4DB2-BD59-A6C34878D82A}">
                    <a16:rowId xmlns:a16="http://schemas.microsoft.com/office/drawing/2014/main" val="2786337243"/>
                  </a:ext>
                </a:extLst>
              </a:tr>
              <a:tr h="11974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иметь честных, преданных друзей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23" marR="621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здоровье, спорт,  красота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23" marR="62123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продолжить учебу, успех в карьере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75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23" marR="62123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увлечение, развлечение, отдых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75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23" marR="62123" marT="0" marB="0"/>
                </a:tc>
                <a:extLst>
                  <a:ext uri="{0D108BD9-81ED-4DB2-BD59-A6C34878D82A}">
                    <a16:rowId xmlns:a16="http://schemas.microsoft.com/office/drawing/2014/main" val="1507784596"/>
                  </a:ext>
                </a:extLst>
              </a:tr>
            </a:tbl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D44DE6-AC99-4DE0-9B15-486E509316E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34213"/>
            <a:ext cx="10102850" cy="889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«Мои ценности»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02492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250</TotalTime>
  <Words>830</Words>
  <Application>Microsoft Office PowerPoint</Application>
  <PresentationFormat>Широкоэкранный</PresentationFormat>
  <Paragraphs>72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Arial Narrow</vt:lpstr>
      <vt:lpstr>Times New Roman</vt:lpstr>
      <vt:lpstr>Trebuchet MS</vt:lpstr>
      <vt:lpstr>Wingdings 3</vt:lpstr>
      <vt:lpstr>Аспект</vt:lpstr>
      <vt:lpstr>Внеклассное мероприятие по профилактике употребления «Снюса»  (10 - 11 класс) Тема: «Остановись, подумай, выбери!»</vt:lpstr>
      <vt:lpstr>Что такое СНЮС</vt:lpstr>
      <vt:lpstr>Презентация PowerPoint</vt:lpstr>
      <vt:lpstr>Заболевания, которые могут возникнуть при употреблении снюса:</vt:lpstr>
      <vt:lpstr>Презентация PowerPoint</vt:lpstr>
      <vt:lpstr>Законодательное регулирование распространения снюса в России</vt:lpstr>
      <vt:lpstr>Упражнение «Закончим предложение»</vt:lpstr>
      <vt:lpstr>Мои права</vt:lpstr>
      <vt:lpstr>Упражнение «Мои ценности»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Наталия Стебенева</cp:lastModifiedBy>
  <cp:revision>70</cp:revision>
  <dcterms:created xsi:type="dcterms:W3CDTF">2020-01-17T06:53:16Z</dcterms:created>
  <dcterms:modified xsi:type="dcterms:W3CDTF">2020-01-17T12:07:29Z</dcterms:modified>
</cp:coreProperties>
</file>