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sldIdLst>
    <p:sldId id="256" r:id="rId2"/>
    <p:sldId id="263" r:id="rId3"/>
    <p:sldId id="272" r:id="rId4"/>
    <p:sldId id="276" r:id="rId5"/>
    <p:sldId id="277" r:id="rId6"/>
    <p:sldId id="273" r:id="rId7"/>
    <p:sldId id="269" r:id="rId8"/>
    <p:sldId id="275" r:id="rId9"/>
    <p:sldId id="274" r:id="rId10"/>
    <p:sldId id="267" r:id="rId11"/>
    <p:sldId id="268" r:id="rId12"/>
    <p:sldId id="280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A50021"/>
    <a:srgbClr val="3366FF"/>
    <a:srgbClr val="0000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1BFC0-61A4-4F73-B5D4-432E20AD14B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67959-8B5A-401D-AF61-01DB8275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2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2685F-0958-4DB0-9DB7-68E0075DF5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98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6600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55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7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7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52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98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1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4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2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CEB7AC-0318-4F7D-959E-4D768ED331B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0A2C04-7524-4646-B750-C4408E0997E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15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ro48.ru/assets/components/phpthumbof/cache/title_gimn.c3fbfa62243144496399256279382a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6" y="262036"/>
            <a:ext cx="4093824" cy="2724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0005" y="5342021"/>
            <a:ext cx="5953224" cy="965103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cap="none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.Боринское</a:t>
            </a:r>
            <a:r>
              <a:rPr lang="ru-RU" b="1" cap="none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b="1" cap="none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2021год</a:t>
            </a:r>
            <a:endParaRPr lang="ru-RU" b="1" cap="none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06" y="3850105"/>
            <a:ext cx="4084723" cy="2589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7127" y="1661604"/>
            <a:ext cx="6920565" cy="20124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latin typeface="Constantia" panose="02030602050306030303" pitchFamily="18" charset="0"/>
              </a:rPr>
              <a:t/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/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/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/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/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/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/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/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</a:rPr>
              <a:t>Муниципальное </a:t>
            </a:r>
            <a:r>
              <a:rPr lang="ru-RU" sz="1800" dirty="0">
                <a:solidFill>
                  <a:srgbClr val="800000"/>
                </a:solidFill>
              </a:rPr>
              <a:t>бюджетное общеобразовательное учреждение гимназия имени Героя Советского Союза П.А. Горчакова с. </a:t>
            </a:r>
            <a:r>
              <a:rPr lang="ru-RU" sz="1800" dirty="0" err="1">
                <a:solidFill>
                  <a:srgbClr val="800000"/>
                </a:solidFill>
              </a:rPr>
              <a:t>Боринское</a:t>
            </a:r>
            <a:r>
              <a:rPr lang="ru-RU" sz="1800" dirty="0">
                <a:solidFill>
                  <a:srgbClr val="800000"/>
                </a:solidFill>
              </a:rPr>
              <a:t> Липецкого муниципального района Липецкой области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Механизмы </a:t>
            </a: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реализации принципов </a:t>
            </a:r>
            <a:r>
              <a:rPr lang="ru-RU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гуманной педагогики в современной школе </a:t>
            </a:r>
            <a:endParaRPr lang="ru-RU" sz="4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176" y="1248111"/>
            <a:ext cx="68275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 команды 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директор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Щербатых Светлана Петровна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существляет контроль и координирует действия всех участников проекта.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группа: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Грошева Галина Ивановна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урируют деятельность педагогов по реализации проекта;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учителей начальных классов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Слепокурова Екатерина Анатольевна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осуществляют мониторинг и оценивают эффективность реализации; педагог-психолог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Тамбовцева Анна Андреевна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мониторинг, отслеживает эмоциональное состояние участников образовательных отношений. Педагоги, реализующие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гуманной педагогики в современной школе: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Антипова Оксана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Козимирова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Хализова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Михайловна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2357"/>
            <a:ext cx="12258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рабочей  (инновационной) группы для  реализации региональной инновационной площадки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«Апробация механизмов реализации принципов гуманной педагогики в современной школе»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thumbs.dreamstime.com/z/%D0%BE%D0%B1%D1%8A%D0%B5-%D0%B8%D0%BD%D1%8F%D0%B9%D1%82%D0%B5%D1%81%D1%8C-%D0%B2-%D0%BA%D0%BE%D0%BC%D0%B0%D0%BD-%D1%83-%D1%81%D0%B8-%D0%B5%D1%82%D1%8C-%D0%B7%D0%B0-%D1%81%D1%82%D0%BE-%D0%BE%D0%BC-%D0%BF%D1%80%D0%BE%D0%B2%D0%B5%D1%80%D1%8F%D1%8E%D1%89-%D0%BE%D1%82%D1%87%D0%B5%D1%82%D1%8B-%D0%B3%D0%BE%D0%B2%D0%BE%D1%80%D1%8F-%D0%B2%D0%B7%D0%B3-900128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/>
        </p:blipFill>
        <p:spPr bwMode="auto">
          <a:xfrm>
            <a:off x="7469205" y="1351432"/>
            <a:ext cx="4085270" cy="3470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70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262" y="275830"/>
            <a:ext cx="11386687" cy="528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результате работы творческой группы 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 созданы «Лист   индивидуальных достижений» для обучающегося (ребенка)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схемы анализа по результатам контрольно-оценочной работы по предметам (заполняет каждый учитель-предметник);  </a:t>
            </a:r>
          </a:p>
          <a:p>
            <a:pPr marL="285750" indent="-285750" algn="just"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схемы содержательного анализа педагогической деятельности, отражающую динамику развития обучающихся за учебный год, уровень усвоения обучающимися знаний и умений;</a:t>
            </a:r>
          </a:p>
          <a:p>
            <a:pPr marL="285750" indent="-285750" algn="just"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проведён анализ количества обучающихся с очень высоким и высоким, а также ниже среднего и низким уровнем </a:t>
            </a:r>
            <a:r>
              <a:rPr lang="ru-RU" sz="20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ыполнен анализ выполнения программы с указанием успехов и возникших трудностей; сделаны  выводы о причинах проблем и неудач; </a:t>
            </a:r>
          </a:p>
          <a:p>
            <a:pPr marL="285750" indent="-285750" algn="just"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сформированы предложения по преодолению трудностей;  критерии успешности выполнения проверочных работ с целью оценивания планируемых навыков и умений;  </a:t>
            </a:r>
          </a:p>
          <a:p>
            <a:pPr marL="285750" indent="-285750" algn="just"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созданы технологии фиксации (фиксирования) конечного результата и отслеживания ошибок, которые допустил обучающийся при выполнении задания</a:t>
            </a:r>
          </a:p>
          <a:p>
            <a:pPr>
              <a:spcAft>
                <a:spcPts val="1125"/>
              </a:spcAft>
            </a:pP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Aft>
                <a:spcPts val="1125"/>
              </a:spcAft>
            </a:pPr>
            <a:r>
              <a:rPr lang="ru-RU" sz="2000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2Б, 2В, 2Г классы  приступили к реализации данного </a:t>
            </a:r>
            <a:r>
              <a:rPr lang="ru-RU" sz="2000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800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380999"/>
            <a:ext cx="11768416" cy="36933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800000"/>
                </a:solidFill>
              </a:rPr>
              <a:t>Алгоритм разработки листа индивидуальных достижений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70263" y="917249"/>
            <a:ext cx="6139544" cy="66018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Составление полного перечня  планируемых результатов по предмету (предметных,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личностных)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– ФГОС, образовательная программа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Составление перечня планируемых результатов по годам обучения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перечня планируемых результатов при изучении тематических блоков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Подготовка оценочных материалов для определения уровня достижения планируемых результатов (в рамках тематического блока). Демоверсии приветствуются.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Обсуждение разработанных материалов на заседаниях методических отделений, предметных кафедр в школе.</a:t>
            </a:r>
          </a:p>
          <a:p>
            <a:endParaRPr lang="ru-RU" i="1" dirty="0"/>
          </a:p>
          <a:p>
            <a:endParaRPr lang="ru-RU" i="1" dirty="0" smtClean="0"/>
          </a:p>
          <a:p>
            <a:pPr marL="342900" indent="-342900">
              <a:buAutoNum type="arabicPeriod"/>
            </a:pPr>
            <a:endParaRPr lang="ru-RU" i="1" dirty="0"/>
          </a:p>
          <a:p>
            <a:pPr marL="342900" indent="-342900">
              <a:buAutoNum type="arabicPeriod"/>
            </a:pP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8464732" y="2611719"/>
            <a:ext cx="3048000" cy="830997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листа индивидуальных достижений обучающихся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781800" y="2958084"/>
            <a:ext cx="1143000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1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03" y="1765221"/>
            <a:ext cx="94052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Участие   МБОУ гимназии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с.Боринское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</a:t>
            </a:r>
            <a:r>
              <a:rPr lang="ru-RU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</a:t>
            </a:r>
            <a:r>
              <a:rPr lang="ru-RU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позволит школе включиться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Сбербанка России </a:t>
            </a:r>
            <a:r>
              <a:rPr lang="ru-RU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</a:t>
            </a:r>
            <a:r>
              <a:rPr lang="ru-RU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персонализированного </a:t>
            </a:r>
            <a:r>
              <a:rPr lang="ru-RU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школе</a:t>
            </a:r>
            <a:r>
              <a:rPr lang="ru-RU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нацпроекта «Образование»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поручению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30.01.2019 г. №Пр-118.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году мы начинаем эксперимент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модели Персонализированного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5-х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школы.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Директор школы и заместители директора прошли обучение по программе </a:t>
            </a:r>
            <a:r>
              <a:rPr lang="ru-RU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«Введение в цифровую трансформацию образования»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.mycdn.me/i?r=AzEPZsRbOZEKgBhR0XGMT1RkhF_dHbHxisePrMirJfi6EK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" y="88945"/>
            <a:ext cx="3618315" cy="88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0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2078038" y="5907088"/>
            <a:ext cx="10113962" cy="59372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1843" y="171529"/>
            <a:ext cx="379239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гимназия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с.Боринское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участником региональной инновационной площадки по апробации механизмов реализации принципов гуманной педагогики в современной школе. Принципы гуманной педагогики существуют в противовес распространенному авторитарному педагогическому мышлению, заложены в классической педагогической мысли Ш.А.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Амонашвили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К.Д. Ушинского, В.А. Сухомлинского, Я. Корчака,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С.Соловейчика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 и раскрывают идеи вдохновения, сердечности, добра, красоты, великодушия, духовности образовательного пространства.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Инновационные площадки появились в Липецком,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Усманском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Чаплыгинском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Грязинском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Долгоруковском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Тербунском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Хлевенском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районах, в г. Липецк, Задонск, Усмань  и Елец. Всего 30 школ в 10 муниципальных образованиях.</a:t>
            </a:r>
            <a:endParaRPr lang="ru-RU" sz="1600" dirty="0"/>
          </a:p>
        </p:txBody>
      </p:sp>
      <p:pic>
        <p:nvPicPr>
          <p:cNvPr id="12" name="Рисунок 11" descr="C:\Users\Учитель\Desktop\13.01.2021-2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81" y="1027081"/>
            <a:ext cx="7452037" cy="4600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https://ds02.infourok.ru/uploads/ex/10c2/00073cb1-492ebc05/hello_html_54f841f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102" y="22637"/>
            <a:ext cx="2245894" cy="1588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9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YEBQYFBAYGBQYHBwYIChAKCgkJChQODwwQFxQYGBcUFhYaHSUfGhsjHBYWICwgIyYnKSopGR8tMC0oMCUoKSj/2wBDAQcHBwoIChMKChMoGhYaKCgoKCgoKCgoKCgoKCgoKCgoKCgoKCgoKCgoKCgoKCgoKCgoKCgoKCgoKCgoKCgoKCj/wAARCACMAIwDASIAAhEBAxEB/8QAHAAAAQUBAQEAAAAAAAAAAAAABwMEBQYIAgEA/8QAPBAAAgEDAgMGAwYDBwUAAAAAAQIDAAQRBSEGEjEHEyJBUWFxgbEUIzKRocFCUtEIFRZD4fDxJCUzNmL/xAAZAQADAQEBAAAAAAAAAAAAAAACAwQFAQD/xAAlEQACAQQCAgMAAwEAAAAAAAAAAQIDESExBBJBUQUTIhQycfH/2gAMAwEAAhEDEQA/APs4U70B+IJjPxBfMp/zSAR7bftRzu3EVtLJsOVSaz9dy/eSMD4ncnPzoq/hDKPliEsveTpGp8C7mlUuOe4DE7A4FR5JXLZ3f6VxG57xSDtnNKQxlkhuAoCg4IGWPua+kHeMQv8AL0qCiuiWb0LVIWtyzOMbnOBj4V29jm8IVDRwS+EZxkAGnNqrOygLjmYfkcVzo2my6jqaWyLzMAWP+/zoscPcBgoXlU8yHb38O1JqVlFWRTR47l+mDG8jMUs/Lk8sgjX36U/tuHL7Uo55IYG5Ubk6dD1oo2fZwsl289y3nzqvv61fdF0KLT7IxKo3ZnPuSaV90msFH8eCd2BvhnhZr7RbqyuVKTEcyE+RH/NDfXtAv9IllS4iYCM9fb1+FaruIbaz8crxR+5IFQeuafput2zKTDMACMoQTg0qNScHdhzpQmuplZbg82GOQdj7094c1B9I1y0vF3WOQE48x5/pSvGOhS6DrU1sQTFzExsR1WohG2IxtV8ZXV0ZU4uLszYOn3C3VhBcRMGjkQMCPPIzXzOeYedQHZ40o4T09ZixxGME+YxtVjY75A2pwkTZx0xXOa9ZRnpXhBz4eldOlP1w/wDarjGwEZJPyrP10w7xm6/81oPWV5tHuwPOM/Ss86geTIHnv0oKu0HS0xrc5wnuNqSPhOB8KVfcID1H0pGU/eHG9Agns6jU4LeQqx8OWkkjqVXmfcqPXb/Woq1hLIFxknAou8G8Pvp9kLu+nSyRhnJGXI/ap61SysV8end3Jvsy4SOmie9v8C4mGAD1Udf6UTrQwxJgYGaFU6Wt24Wz1C4Y5wG71Rn5VOaRHNp8B5Z5ZQOods4qOcmsl0LPCCE84x4cVWuJ9W1GKLutMAEj7GQ9FFOrC5NxFkHJxTPVhItnNIgywGx9CelLVRyeA2lFFVimsrFufXbn7VcscnvmyB7AVLR3mkagmbRFgk6CSHwkflQ/1Hhy8Ooy4QXqTLnvH682x6eWCCPgaloOFbgcQLdaZG2n2rAc8XPkE+ZA8s+lWTpRUL9skcK03O3TAj2oaIb3hlrhiHurT7znAwWXof03+VA1CBIMVqTW7UPpFxC4zzRsp/KssuOW4Zf5WIouJPsmhPNjZpmo+zi5EvCVgM55YwPhVnDAKaonZFKJeE4Nh4SV/KrwymtFaIHs4dt9q6VgRSeGyNtq4YsrEA7Vw8V+9Xn0+dQN2QgD5VnPV15ZyQMZJ/StLoo7pgfSs4a3hryRfIOw2+NDV2mHS0yHLAlOvnSS7zYPmRSzjlUeoO/wrgLifI9QKWEErgLQBK63M0YcJ4lB86leJZbvVNRhs5xNBYg5dlByw9BVi7P4UbS4RtkKM1dm0qG4VcqAR7Vl/b++zybDo/hQBhwhowi1iMG3t5LFZFc8ycxKgnIweuQR1HlRHhsoYjP9nDLaFTyxsxYp8D6e1SdppMMXl+1O7mFI7cqq4p1TkOorNCaXGVJ3iQegSCK6kiJ2xUs6hiyVDWqGK9JHUmpuVfGp9fOpE7ZRU1fDEo9OjDc5yD7GnAhRPwj50pHh12YH510VAHWut3OpERrEYa0kx/KayPOOW9mz5Sn61rnV5ALWT4GskXW95cHp9431NVcHciH5Bf1Dv2ISh9Gu4s7xSAj4MP8ASiafTzoP9g0pY6jHvusbfX+tGFlOa1YaMmWxPfpSXIPOlmBz71x3bV06RUkf3TgehrNGrALqN16CVq0+oypB6YrNHE0YXXb9BsO+Yj86CqHSeyCvdnyOhryIs4Uil5V76L/66iktOZS0iPnOMil+Ar2YXezPWM2qxOfEnhNF2yuVKgg1nDgvUANWeJF5MqCAepo0aNfMY1DGsWvFwmzfoSVWmn6LxFMDjevL+aNLZ5HPhUEmou2uNhvXl7ItxC8TfgYFTQqeA+uRnZSme4jkJARhkVYniJtw3l0qjSaRfRpGljeMqoduYA7elWewW7WBftsqEgb8mwNHFeLHJJLTOZY5VJltm5W9D0auLTVe9YxyqUlXqpry51OGOGV41eRIx4nUeEfM7Uztg199nuZITExY4yd+XFcnFxyEsYYprEnNby4/lP0rKM+9xcHP8R+tao11+50y8k/kiY/oayrNklj5sxqzgakzL+QeYhn/ALP0bGbUZD+FURfmSf6UZzg0Mewe0MWgXU+P/LIBn2A/1NE5hgVpxeDLksnwAJr7BrgEA5r4vvsaJHCOiXIrPXHNi0HEuoADHLMWH1+laIjGMUIO0a1b/ENxLy+FmU59cIKCoHTBiq52HTfFMZwYbpXTYNhhUlIvcXc0OfwOcfCm13CGiYDPMpyvwNLQUvZ7p139j1eG7UnAfLj2PWj1okqT2yMhzkZ+VZ1lPRgd8YNFLs213/pY7eZvEmyk+YqLm07pSRf8fWs3B+QuWHiYDNI6tPcWdn3sFuZ2B8S83LiuLSXIWSM7VJvIJBkbhutZ0bKWTVv7K/p2qXN+yrMfsSnOQq94w9PSrLZR24iifubu6f8Ai75sJ0/Kow2MfellJjJ9BkU+S0eQBHnkZfQbVfCdJLAyShJYk0vX/EcXz3Oozx2z92kEZ/BGPCBnpUlyBUAUABRtXkFqsCcqKFH1rqU8i0itPvhaFycbJRVkindpuoppfB985YCSZe5T3LbfTJ+VZwSMvKnXB3+VEntr1tdQ1e30u3fMdrl5cdOc+XyH1qkaNA1zeFV8hge1WcSHWH+mLy59qlvRorsqtfsnBdkCMNIDIfmatjN4Tmo/QrZbPRrK3X/LiVf0p63Q1ciNiRYjPpXJavZDtSOaYgDiI79aqnGtkJO6m5cgvgn54+mas6HpTbWESWxlWRcjGfhXJLB2LyZr1uIw6pcA5wxz+37U3U88HONymzeuKecS3MVxfzFPIkZHrUNFN3MgI3BO4PnU6Gy9HN1H4uYDKtU7weG5yoJBDbH0NRTcu6neNtx7VNcDskWuLBcH7mbw83ofI0FbMGHx8VEE7Q9ae3AjuOg2NWyx1GJyOVgQelQsvD/eJykcswGxHRqiJrO80+XbmGPLyrIkltG/F32EyALIART6HAOwofaTr08JCzIxFWuz1Tv8ckTtn0FeizskThKAeI71UO0LiOPQdJeVWU3D5WFD5t6/AVzxzxDPw/oFxfrEjSJgIjHqScb4rP2va9f6/cNdajLzyEYUDZUHoBVVKj9mXoi5HIVNdVsYTyvNcO8rtJJIxZ3bcsTuTV17OdOFxqcbFSQNz+1U6whE10uT4fWjX2ZaM0aNclTyn8JI6jGP61oxRkv2EqJgFUegxXTvsabrkDek5GJPWmpC2KSvtSPMKSLnPtXuTR2BGst4kK5KSMfRVJocdpPGcqW8ml2EcsM0g+9ZtmVfTb1ooWltJcyCOBOZz+lDq54AvrnV5n1BJmSS5DTSKucKT5D0FKqzsMpwuDDTeF9W1W3EtjaPLFzEZG+SOv1pnq2iXel3ndahFJA53BcYBrY/CnDtrpsEUNtEv2dV8Ax5f73pTi/grSuItNe11CFWXGUcDDIfUGkqQ1xRie5haOMSAHA2Nd6ZcmK7Rxv5EZxkVaeLNG/w7rV1ppLT26uUjmZfxD09DVUaERXiFl8HNvj0rt00c6uMrmh+A9cj1Gyis9QyXUfdTHcsPf3FW250xXTEiB08mxQc4Jkeyu1UsWRTkEb8w6gj5UcNPue+gXxBgRsay5qzZrpuyZCf3LbqchcfKnltAIhhenwqUmVfQUieUKc9KVYNyvsF/bhME4UZD1klRQP1/agcR4VA67UV+3S9777HbJjCsXx+lC2GM7E9cjHxrS4+KZmchXqFt4E4cm1nXLGyjUnnPNIwGyjzzWkBoJ0e1jht15okHUDeqp2FaKLS0uNSnXLTERofQL1x88flRelQSw488bGmxnbIqcMWKC3maRPXerFfacsnM8Q5ZPTyNQMoKsVZcMDg1TCSehEotbEcb17y+ldEYANfE05C2XnRdMisbcIuGc7u+PxH+lSiwo2QkQ9yRSyKkaeEVy0pKcoIGepqBsqURuAkQIjUke3SuC7SKVlOB5BaXOAMfSm8oGfQ1y/sK1tFX4k4Q0vWvDfW6ueqt/L8KzX2lcJ3fDOtsk6FrSXLRS42+Fa1Y5GD0+lQHF+h2uv6Pc2t9GrgoQhxup9R+lc0dTvhmfuGJIrqxgZGC3NuAGHqv+zRX4dkzbABsqu1A3VNO1fgjU0aRG7lh4HxlWX0NEXgLiOC8fu4m5HkHOEY+Y64qStTs7o0KVTsur2gjStsN6bTFihA60qznHiHSuxyEBlwfWkJDGAjtWt5ftf2iTGM8qj4UPA5MqKTjcdKJva/MH1JYUPMWJPKPKhnp0RuL44zyrk1fRf4IeQn3sjXHZiUXgzSgigK0CnI8z51d4jhBvtQ+7LEdeDNNRj0hDL8DvV7tXyuDRLKEvErCVwoWQttg+VQGt2wVhKg2bY1ZZ1DLvUfdQ95aSIdyOlFCXVnpR7IqxGFxSW9OXA8+tJ4FWpkgR3Y4614o8INJcxZsmlEJNQFqOs7UlKvMKVAz1pOXpXjzQybIOOpH616VWWPBHlX0leKcMMefWur0C1bJB8Q8PWWrabJaX0KvE4wTjdfQj4UCdf7P9T4X1D7Rp7GW2VsqwGR8xWlLgDuX9htQ11bVrpdXFvlTEzAEEe9KqS6q42m7sjNM4jng0+JtX0y5tomAxNguhz+o6edI6pqouJI/wC6b6LMg/A+QPjnYin3Gmp3NqsEUJUI5wcrnpTTs50Kz4j16ZtWEkqW2HEYbCucE+LzPQeYqCnP7Wki6nO1N1JeCgcU6a1lLMZHa/1m4HIqBTiLPp8qT0Tg57DTXkuzyyyHkyPfrj4VL9pvEV7DrUssIhjZ5MeFOgGwA9sAVP2M0l1w5aXFw3eSmN5CW9QNqc5yS6+AlCLam9l67LhnhayH8MYaNc+YViB9KtwBjfPkap/ZP/6bp58yGP6mrpIoIYGrYaRm1V+mKNvHtTKZiDv+E07gOY96aXf4G9ulekcjkrE6Ymce5rgLTy9AEwI8xk0hVcXgjkr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042" y="2984112"/>
            <a:ext cx="2985516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Проблемное поле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3220375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160338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условия реализации сетевого проекта по апробации механизмов гуманной педагогики» </a:t>
            </a:r>
            <a:endParaRPr lang="ru-RU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8"/>
          <p:cNvSpPr/>
          <p:nvPr/>
        </p:nvSpPr>
        <p:spPr>
          <a:xfrm>
            <a:off x="131063" y="185928"/>
            <a:ext cx="141732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4400" y="1603978"/>
            <a:ext cx="7261258" cy="112184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проектирования листа индивидуальных достижений и основные требования к нему. </a:t>
            </a:r>
            <a:endParaRPr lang="ru-RU" sz="1600" dirty="0" smtClean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педагогическим коллективом по соблюдению </a:t>
            </a:r>
            <a:r>
              <a:rPr lang="ru-RU" sz="1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локальных актов </a:t>
            </a:r>
            <a:r>
              <a:rPr lang="ru-RU" sz="1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школы (с учетом изменений к ним)</a:t>
            </a:r>
            <a:endParaRPr lang="ru-RU" sz="16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1192" y="2977689"/>
            <a:ext cx="7261258" cy="960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родительской общественностью по вопросам участив проекте .</a:t>
            </a:r>
          </a:p>
          <a:p>
            <a:r>
              <a:rPr lang="ru-RU" sz="1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Определение механизмов систематического информирования </a:t>
            </a:r>
            <a:r>
              <a:rPr lang="ru-RU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родителей  о результатах проверочных работ.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24400" y="4189759"/>
            <a:ext cx="7258050" cy="127229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Внесение </a:t>
            </a:r>
            <a:r>
              <a:rPr lang="ru-RU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изменений в образовательную программу ОО (в части системы оценки достижения планируемых результатов). </a:t>
            </a:r>
            <a:r>
              <a:rPr lang="ru-RU" sz="1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Проектирование </a:t>
            </a:r>
            <a:r>
              <a:rPr lang="ru-RU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нормативно-правового поля, разработка локальных актов на основе примерных с учетом особенностей </a:t>
            </a:r>
            <a:r>
              <a:rPr lang="ru-RU" sz="1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ОО.</a:t>
            </a:r>
            <a:endParaRPr lang="ru-RU" sz="16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>
            <a:endCxn id="5" idx="1"/>
          </p:cNvCxnSpPr>
          <p:nvPr/>
        </p:nvCxnSpPr>
        <p:spPr>
          <a:xfrm flipV="1">
            <a:off x="3321558" y="2164899"/>
            <a:ext cx="1402842" cy="81921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721192" y="5710882"/>
            <a:ext cx="7261258" cy="55725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из обращений родительской общественности</a:t>
            </a:r>
            <a:endParaRPr lang="ru-RU" sz="16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3298304" y="3429000"/>
            <a:ext cx="1399634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308765" y="3775098"/>
            <a:ext cx="1415635" cy="89314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3" idx="1"/>
          </p:cNvCxnSpPr>
          <p:nvPr/>
        </p:nvCxnSpPr>
        <p:spPr>
          <a:xfrm>
            <a:off x="3298304" y="4174153"/>
            <a:ext cx="1422888" cy="181535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2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0319" y="304362"/>
            <a:ext cx="946621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ОСНОВЫ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</a:p>
          <a:p>
            <a:pPr algn="ctr"/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29.12.2012 Г. №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</a:t>
            </a:r>
          </a:p>
          <a:p>
            <a:pPr algn="ctr"/>
            <a:endParaRPr lang="ru-RU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 Компетенция, права, обязанности и </a:t>
            </a:r>
            <a:r>
              <a:rPr lang="ru-RU" sz="2000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образовательной организации</a:t>
            </a:r>
            <a:endParaRPr lang="ru-RU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Образовательная организация обладает автономией, под которой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самостоятельность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осуществлении образовательной, научной, административной,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разработке и принятии локальных нормативных актов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настоящим Федеральным законом, иными нормативными правовыми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 Российской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и уставом образовательной организации.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juridicheskii.ru/consult-raw/img/34961.ph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0" y="385010"/>
            <a:ext cx="2231555" cy="310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780" y="4028458"/>
            <a:ext cx="11448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Образовательные организации свободны в определении содержания образования, выборе учебно-методического обеспечения, образовательных технологий по реализуемым ими образовательным Программам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компетенции ОО относится: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10) осуществление текущего контроля успеваемости и промежуточной аттестации обучающихся, установление их форм, периодичности и порядка проведения</a:t>
            </a:r>
          </a:p>
        </p:txBody>
      </p:sp>
      <p:pic>
        <p:nvPicPr>
          <p:cNvPr id="6" name="Picture 2" descr="https://juridicheskii.ru/consult-raw/img/34961.ph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5" y="394636"/>
            <a:ext cx="2231555" cy="310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5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39" y="335846"/>
            <a:ext cx="1132985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ОСНОВЫ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</a:p>
          <a:p>
            <a:pPr algn="ctr"/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29.12.2012 Г. № 273-ФЗ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4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58. Промежуточная аттестация </a:t>
            </a:r>
            <a:r>
              <a:rPr lang="ru-RU" sz="2400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endParaRPr lang="ru-RU" sz="2000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Освоение образовательной программы (за исключение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образования), в том числе отдельной части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объема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предмета, курса, дисциплины (модуля) образовательной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сопровождается промежуточной аттестацией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проводимой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формах, определенных учебным планом, 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порядке, установленном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организацией.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для внедрения в ОО:</a:t>
            </a:r>
          </a:p>
          <a:p>
            <a:endParaRPr lang="ru-RU" sz="2400" i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пакета локальных нормативных актов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Внесение изменений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Учет мнения советов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советов родителей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6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618308" y="204476"/>
            <a:ext cx="10339960" cy="150175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7025" marR="5080" lvl="0" indent="-314960" algn="ctr">
              <a:lnSpc>
                <a:spcPct val="101400"/>
              </a:lnSpc>
              <a:spcBef>
                <a:spcPts val="75"/>
              </a:spcBef>
              <a:defRPr/>
            </a:pPr>
            <a:r>
              <a:rPr kumimoji="0" lang="ru-RU" sz="2800" b="1" i="0" u="none" strike="noStrike" kern="1200" cap="none" spc="-75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ru-RU" sz="2800" b="1" i="0" u="none" strike="noStrike" kern="1200" cap="none" spc="-75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ru-RU" sz="3200" b="1" i="0" u="none" strike="noStrike" kern="1200" cap="none" spc="-75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</a:t>
            </a:r>
            <a:r>
              <a:rPr lang="ru-RU" sz="3200" b="1" spc="-75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реализации сетевого </a:t>
            </a:r>
            <a:r>
              <a:rPr lang="ru-RU" sz="3200" b="1" spc="-75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по апробации механизмов гуманной педагогики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8308" y="2032960"/>
            <a:ext cx="110598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сетевого проекта с ноября-декабря 2020 года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подготовка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переходу на обучение на основе принципов гуманной педагогики: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педагогической и родительской общественности об особенностях нововведений;</a:t>
            </a:r>
          </a:p>
          <a:p>
            <a:pPr marL="171450" indent="-171450" algn="just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проекты локальных актов:  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формах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периодичности, порядке проведения текущего контроля успеваемости, промежуточной аттестации учащихся, осваивающих основные общеобразовательные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приказа о порядке введения безотметочного обучения;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дорожной карты реализации принципов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педагогики.</a:t>
            </a:r>
          </a:p>
        </p:txBody>
      </p:sp>
    </p:spTree>
    <p:extLst>
      <p:ext uri="{BB962C8B-B14F-4D97-AF65-F5344CB8AC3E}">
        <p14:creationId xmlns:p14="http://schemas.microsoft.com/office/powerpoint/2010/main" val="88992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959" y="3235035"/>
            <a:ext cx="3849041" cy="30824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8307" y="298382"/>
            <a:ext cx="812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« ДОРОЖНОЙ КАРТЫ»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31" y="685165"/>
            <a:ext cx="98471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пакета локальных актов.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положения о формах, периодичности, порядке проведения текущего контроля успеваемости, промежуточной аттестации учащихся, осваивающих основные общеобразовательные программы.</a:t>
            </a:r>
          </a:p>
          <a:p>
            <a:endParaRPr lang="ru-RU" sz="2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рабочей группы по внедрению механизмов реализации принципов гуманной педагогики.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критерии успешности выполнения проверочных работ с целью оценивания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планируемых навыков и умений.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литературы.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условной шкалы оценивания.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тематических родительских собраний в 1-4 классах, индивидуальных бесед.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памяток для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8165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2408" y="135765"/>
            <a:ext cx="6137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« ДОРОЖНОЙ КАРТЫ»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771" y="940526"/>
            <a:ext cx="2978332" cy="77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3623" y="940524"/>
            <a:ext cx="3535680" cy="77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95359" y="940525"/>
            <a:ext cx="2978332" cy="77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1189" y="1872343"/>
            <a:ext cx="2960914" cy="4180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пакета локальных актов.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положения о формах, периодичности, порядке проведения текущего контроля успеваемости, промежуточной аттестации учащихся, осваивающих основные общеобразовательные программы.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3623" y="1872343"/>
            <a:ext cx="3535680" cy="4180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рабочей группы по внедрению механизмов реализации принципов гуманной педагогики.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критерии успешности выполнения проверочных работ с целью оценивания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планируемых навыков и умений.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литературы.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условной шкалы оценивания.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95359" y="1872343"/>
            <a:ext cx="2960914" cy="4180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тематических родительских собраний в 1-4 классах, индивидуальных бесед.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памяток для родителей.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17371" y="452845"/>
            <a:ext cx="740229" cy="409304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54931" y="452845"/>
            <a:ext cx="13063" cy="470261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238309" y="452845"/>
            <a:ext cx="966651" cy="383178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34800" cy="554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сопровождение. </a:t>
            </a:r>
            <a:br>
              <a:rPr lang="ru-RU" sz="1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дорожная карта</a:t>
            </a:r>
            <a:r>
              <a:rPr lang="ru-RU" sz="1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принципов гуманной педагогики в школе</a:t>
            </a:r>
            <a:endParaRPr lang="ru-RU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12718"/>
              </p:ext>
            </p:extLst>
          </p:nvPr>
        </p:nvGraphicFramePr>
        <p:xfrm>
          <a:off x="228600" y="609598"/>
          <a:ext cx="11810999" cy="57839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20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2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49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3638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Рассмотрение</a:t>
                      </a:r>
                      <a:r>
                        <a:rPr lang="ru-RU" sz="1600" baseline="0" dirty="0" smtClean="0"/>
                        <a:t> и обсуждение внесенных изменений в локальные акты школы:  Положение о текущем контроле и промежуточной аттестации, Положение о методическом объединении, Положение о ведении электронного (классного) журнала.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671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Контроль</a:t>
                      </a:r>
                      <a:r>
                        <a:rPr lang="ru-RU" sz="1600" baseline="0" dirty="0" smtClean="0"/>
                        <a:t> за соблюдением прав обучающихся и родителей: наличие письменного согласия родителей на участие в проекте.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950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Утверждение изменений в локальные акты.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3571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Внесение изменений в план </a:t>
                      </a:r>
                      <a:r>
                        <a:rPr lang="ru-RU" sz="1600" dirty="0" err="1" smtClean="0"/>
                        <a:t>внутришкольного</a:t>
                      </a:r>
                      <a:r>
                        <a:rPr lang="ru-RU" sz="1600" dirty="0" smtClean="0"/>
                        <a:t> контроля.</a:t>
                      </a:r>
                      <a:r>
                        <a:rPr lang="ru-RU" sz="1600" baseline="0" dirty="0" smtClean="0"/>
                        <a:t> Предусмотреть:</a:t>
                      </a:r>
                      <a:endParaRPr lang="ru-RU" sz="16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посещение и анализ уроков;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контроль за своевременной работой педагогов с листами индивидуальных достижений;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контроль за своевременным</a:t>
                      </a:r>
                      <a:r>
                        <a:rPr lang="ru-RU" sz="1600" baseline="0" dirty="0" smtClean="0"/>
                        <a:t> информированием родителей об образовательных достижениях обучающихся (по итогам контрольных работ).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Январь-февраль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079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и проведение психолого-педагогического мониторинга (по письменному </a:t>
                      </a:r>
                      <a:r>
                        <a:rPr lang="ru-RU" sz="1600" baseline="0" smtClean="0"/>
                        <a:t>согласию  родителей).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3638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Внесение</a:t>
                      </a:r>
                      <a:r>
                        <a:rPr lang="ru-RU" sz="1600" baseline="0" dirty="0" smtClean="0"/>
                        <a:t> изменений в план работы методических объединений школы, связанных с разработкой содержательной части контрольных работ, работой с листами индивидуальных достижений, обсуждением оценочных процедур по результатам контрольных работ. Разработка рекомендаций.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 - март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814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Информирование</a:t>
                      </a:r>
                      <a:r>
                        <a:rPr lang="ru-RU" sz="1600" baseline="0" dirty="0" smtClean="0"/>
                        <a:t> родителей по вопросам  реализации проекта в школе.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Январь-май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3671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Контроль за соблюдением требований локальных актов школы по организации и проведению промежуточной аттестации для</a:t>
                      </a:r>
                      <a:r>
                        <a:rPr lang="ru-RU" sz="1600" baseline="0" dirty="0" smtClean="0"/>
                        <a:t> обучающихся, участвующих в проекте.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41910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876</TotalTime>
  <Words>1134</Words>
  <Application>Microsoft Office PowerPoint</Application>
  <PresentationFormat>Широкоэкранный</PresentationFormat>
  <Paragraphs>139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Constantia</vt:lpstr>
      <vt:lpstr>Times New Roman</vt:lpstr>
      <vt:lpstr>Wingdings</vt:lpstr>
      <vt:lpstr>Ретро</vt:lpstr>
      <vt:lpstr>        Муниципальное бюджетное общеобразовательное учреждение гимназия имени Героя Советского Союза П.А. Горчакова с. Боринское Липецкого муниципального района Липецкой области  Механизмы реализации принципов гуманной педагогики в современной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Нормативно-правовое сопровождение.  Примерная дорожная карта реализации принципов гуманной педагогики в школе</vt:lpstr>
      <vt:lpstr>Презентация PowerPoint</vt:lpstr>
      <vt:lpstr>Презентация PowerPoint</vt:lpstr>
      <vt:lpstr>Алгоритм разработки листа индивидуальных достижений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реализации принципов гуманной педагогики в современной школе</dc:title>
  <dc:creator>Учитель</dc:creator>
  <cp:lastModifiedBy>Учитель</cp:lastModifiedBy>
  <cp:revision>41</cp:revision>
  <dcterms:created xsi:type="dcterms:W3CDTF">2021-02-16T07:11:38Z</dcterms:created>
  <dcterms:modified xsi:type="dcterms:W3CDTF">2021-03-10T05:20:13Z</dcterms:modified>
</cp:coreProperties>
</file>